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sldIdLst>
    <p:sldId id="258" r:id="rId2"/>
    <p:sldId id="265" r:id="rId3"/>
    <p:sldId id="521" r:id="rId4"/>
    <p:sldId id="546" r:id="rId5"/>
    <p:sldId id="580" r:id="rId6"/>
    <p:sldId id="581" r:id="rId7"/>
    <p:sldId id="582" r:id="rId8"/>
    <p:sldId id="269" r:id="rId9"/>
    <p:sldId id="524" r:id="rId10"/>
    <p:sldId id="583" r:id="rId11"/>
    <p:sldId id="584" r:id="rId12"/>
    <p:sldId id="585" r:id="rId13"/>
    <p:sldId id="586" r:id="rId14"/>
    <p:sldId id="587" r:id="rId15"/>
    <p:sldId id="588" r:id="rId16"/>
    <p:sldId id="589" r:id="rId17"/>
    <p:sldId id="590" r:id="rId18"/>
    <p:sldId id="591" r:id="rId19"/>
    <p:sldId id="592" r:id="rId20"/>
    <p:sldId id="593" r:id="rId21"/>
    <p:sldId id="594" r:id="rId22"/>
    <p:sldId id="595" r:id="rId23"/>
    <p:sldId id="596" r:id="rId24"/>
    <p:sldId id="597" r:id="rId25"/>
    <p:sldId id="598" r:id="rId26"/>
    <p:sldId id="599" r:id="rId27"/>
    <p:sldId id="600" r:id="rId28"/>
    <p:sldId id="523" r:id="rId29"/>
    <p:sldId id="531" r:id="rId30"/>
    <p:sldId id="547" r:id="rId31"/>
    <p:sldId id="548" r:id="rId32"/>
    <p:sldId id="601" r:id="rId33"/>
    <p:sldId id="549" r:id="rId34"/>
    <p:sldId id="602" r:id="rId35"/>
    <p:sldId id="603" r:id="rId36"/>
    <p:sldId id="604" r:id="rId37"/>
    <p:sldId id="605" r:id="rId38"/>
    <p:sldId id="606" r:id="rId39"/>
    <p:sldId id="607" r:id="rId40"/>
    <p:sldId id="550" r:id="rId41"/>
    <p:sldId id="608" r:id="rId42"/>
    <p:sldId id="609" r:id="rId43"/>
    <p:sldId id="551" r:id="rId44"/>
    <p:sldId id="610" r:id="rId45"/>
    <p:sldId id="611" r:id="rId46"/>
    <p:sldId id="612" r:id="rId47"/>
    <p:sldId id="613" r:id="rId48"/>
    <p:sldId id="553" r:id="rId49"/>
    <p:sldId id="614" r:id="rId50"/>
    <p:sldId id="615" r:id="rId51"/>
    <p:sldId id="552" r:id="rId52"/>
    <p:sldId id="527" r:id="rId53"/>
    <p:sldId id="616" r:id="rId54"/>
    <p:sldId id="526" r:id="rId55"/>
    <p:sldId id="617" r:id="rId56"/>
    <p:sldId id="532" r:id="rId57"/>
    <p:sldId id="624" r:id="rId58"/>
    <p:sldId id="618" r:id="rId59"/>
    <p:sldId id="625" r:id="rId60"/>
    <p:sldId id="619" r:id="rId61"/>
    <p:sldId id="626" r:id="rId62"/>
    <p:sldId id="620" r:id="rId63"/>
    <p:sldId id="533" r:id="rId64"/>
    <p:sldId id="621" r:id="rId65"/>
    <p:sldId id="627" r:id="rId66"/>
    <p:sldId id="622" r:id="rId67"/>
    <p:sldId id="623" r:id="rId68"/>
    <p:sldId id="633" r:id="rId69"/>
    <p:sldId id="534" r:id="rId70"/>
    <p:sldId id="628" r:id="rId71"/>
    <p:sldId id="629" r:id="rId72"/>
    <p:sldId id="634" r:id="rId73"/>
    <p:sldId id="635" r:id="rId74"/>
    <p:sldId id="630" r:id="rId75"/>
    <p:sldId id="631" r:id="rId76"/>
    <p:sldId id="632" r:id="rId77"/>
    <p:sldId id="636" r:id="rId78"/>
    <p:sldId id="637" r:id="rId79"/>
    <p:sldId id="638" r:id="rId80"/>
    <p:sldId id="644" r:id="rId81"/>
    <p:sldId id="645" r:id="rId82"/>
    <p:sldId id="639" r:id="rId83"/>
    <p:sldId id="646" r:id="rId84"/>
    <p:sldId id="647" r:id="rId85"/>
    <p:sldId id="640" r:id="rId86"/>
    <p:sldId id="641" r:id="rId87"/>
    <p:sldId id="642" r:id="rId88"/>
    <p:sldId id="651" r:id="rId89"/>
    <p:sldId id="643" r:id="rId90"/>
    <p:sldId id="528" r:id="rId91"/>
    <p:sldId id="535" r:id="rId92"/>
    <p:sldId id="536" r:id="rId93"/>
    <p:sldId id="653" r:id="rId94"/>
    <p:sldId id="654" r:id="rId95"/>
    <p:sldId id="652" r:id="rId96"/>
    <p:sldId id="537" r:id="rId97"/>
    <p:sldId id="538" r:id="rId98"/>
    <p:sldId id="557" r:id="rId99"/>
    <p:sldId id="559" r:id="rId100"/>
    <p:sldId id="655" r:id="rId101"/>
    <p:sldId id="656" r:id="rId102"/>
    <p:sldId id="657" r:id="rId103"/>
    <p:sldId id="658" r:id="rId104"/>
    <p:sldId id="659" r:id="rId105"/>
    <p:sldId id="555" r:id="rId106"/>
    <p:sldId id="558" r:id="rId107"/>
    <p:sldId id="660" r:id="rId108"/>
    <p:sldId id="661" r:id="rId109"/>
    <p:sldId id="539" r:id="rId110"/>
    <p:sldId id="574" r:id="rId111"/>
    <p:sldId id="540" r:id="rId112"/>
    <p:sldId id="662" r:id="rId113"/>
    <p:sldId id="563" r:id="rId114"/>
    <p:sldId id="663" r:id="rId115"/>
    <p:sldId id="664" r:id="rId116"/>
    <p:sldId id="665" r:id="rId117"/>
    <p:sldId id="666" r:id="rId118"/>
    <p:sldId id="562" r:id="rId119"/>
    <p:sldId id="564" r:id="rId120"/>
    <p:sldId id="667" r:id="rId121"/>
    <p:sldId id="668" r:id="rId122"/>
    <p:sldId id="669" r:id="rId123"/>
    <p:sldId id="672" r:id="rId124"/>
    <p:sldId id="670" r:id="rId125"/>
    <p:sldId id="671" r:id="rId126"/>
    <p:sldId id="566" r:id="rId127"/>
    <p:sldId id="673" r:id="rId128"/>
    <p:sldId id="674" r:id="rId129"/>
    <p:sldId id="675" r:id="rId130"/>
    <p:sldId id="678" r:id="rId131"/>
    <p:sldId id="679" r:id="rId132"/>
    <p:sldId id="529" r:id="rId133"/>
    <p:sldId id="575" r:id="rId134"/>
    <p:sldId id="680" r:id="rId135"/>
    <p:sldId id="681" r:id="rId136"/>
    <p:sldId id="541" r:id="rId137"/>
    <p:sldId id="689" r:id="rId138"/>
    <p:sldId id="542" r:id="rId139"/>
    <p:sldId id="682" r:id="rId140"/>
    <p:sldId id="683" r:id="rId141"/>
    <p:sldId id="684" r:id="rId142"/>
    <p:sldId id="690" r:id="rId143"/>
    <p:sldId id="685" r:id="rId144"/>
    <p:sldId id="686" r:id="rId145"/>
    <p:sldId id="687" r:id="rId146"/>
    <p:sldId id="696" r:id="rId147"/>
    <p:sldId id="691" r:id="rId148"/>
    <p:sldId id="692" r:id="rId149"/>
    <p:sldId id="693" r:id="rId150"/>
    <p:sldId id="694" r:id="rId151"/>
    <p:sldId id="695" r:id="rId152"/>
    <p:sldId id="688" r:id="rId153"/>
    <p:sldId id="697" r:id="rId154"/>
    <p:sldId id="698" r:id="rId155"/>
    <p:sldId id="699" r:id="rId156"/>
    <p:sldId id="543" r:id="rId157"/>
    <p:sldId id="700" r:id="rId158"/>
    <p:sldId id="701" r:id="rId159"/>
    <p:sldId id="544" r:id="rId160"/>
    <p:sldId id="577" r:id="rId161"/>
    <p:sldId id="578" r:id="rId162"/>
    <p:sldId id="702" r:id="rId163"/>
    <p:sldId id="703" r:id="rId164"/>
    <p:sldId id="704" r:id="rId165"/>
    <p:sldId id="710" r:id="rId166"/>
    <p:sldId id="705" r:id="rId167"/>
    <p:sldId id="707" r:id="rId168"/>
    <p:sldId id="530" r:id="rId169"/>
    <p:sldId id="545" r:id="rId170"/>
    <p:sldId id="711" r:id="rId171"/>
    <p:sldId id="712" r:id="rId172"/>
    <p:sldId id="713" r:id="rId173"/>
    <p:sldId id="714" r:id="rId174"/>
    <p:sldId id="715" r:id="rId175"/>
    <p:sldId id="716" r:id="rId176"/>
    <p:sldId id="717" r:id="rId177"/>
    <p:sldId id="718" r:id="rId178"/>
    <p:sldId id="719" r:id="rId179"/>
    <p:sldId id="721" r:id="rId180"/>
    <p:sldId id="722" r:id="rId181"/>
    <p:sldId id="723" r:id="rId182"/>
    <p:sldId id="724" r:id="rId183"/>
    <p:sldId id="725" r:id="rId184"/>
    <p:sldId id="726" r:id="rId185"/>
    <p:sldId id="727" r:id="rId186"/>
    <p:sldId id="728" r:id="rId187"/>
    <p:sldId id="729" r:id="rId188"/>
    <p:sldId id="731" r:id="rId189"/>
    <p:sldId id="732" r:id="rId190"/>
    <p:sldId id="730" r:id="rId1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B87"/>
    <a:srgbClr val="0087FA"/>
    <a:srgbClr val="0000D2"/>
    <a:srgbClr val="CEED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36" autoAdjust="0"/>
    <p:restoredTop sz="94660"/>
  </p:normalViewPr>
  <p:slideViewPr>
    <p:cSldViewPr snapToGrid="0">
      <p:cViewPr varScale="1">
        <p:scale>
          <a:sx n="46" d="100"/>
          <a:sy n="46" d="100"/>
        </p:scale>
        <p:origin x="3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3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viewProps" Target="viewProp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tableStyles" Target="tableStyle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6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emf"/><Relationship Id="rId1" Type="http://schemas.openxmlformats.org/officeDocument/2006/relationships/image" Target="../media/image128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1.emf"/></Relationships>
</file>

<file path=ppt/drawings/_rels/vmlDrawing1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emf"/><Relationship Id="rId1" Type="http://schemas.openxmlformats.org/officeDocument/2006/relationships/image" Target="../media/image13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1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emf"/><Relationship Id="rId1" Type="http://schemas.openxmlformats.org/officeDocument/2006/relationships/image" Target="../media/image1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1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2.emf"/></Relationships>
</file>

<file path=ppt/drawings/_rels/vmlDrawing1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emf"/><Relationship Id="rId1" Type="http://schemas.openxmlformats.org/officeDocument/2006/relationships/image" Target="../media/image143.emf"/></Relationships>
</file>

<file path=ppt/drawings/_rels/vmlDrawing1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5.emf"/></Relationships>
</file>

<file path=ppt/drawings/_rels/vmlDrawing1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emf"/></Relationships>
</file>

<file path=ppt/drawings/_rels/vmlDrawing1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emf"/></Relationships>
</file>

<file path=ppt/drawings/_rels/vmlDrawing1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8.emf"/></Relationships>
</file>

<file path=ppt/drawings/_rels/vmlDrawing1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emf"/></Relationships>
</file>

<file path=ppt/drawings/_rels/vmlDrawing1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0.emf"/></Relationships>
</file>

<file path=ppt/drawings/_rels/vmlDrawing1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2.emf"/></Relationships>
</file>

<file path=ppt/drawings/_rels/vmlDrawing1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3.emf"/></Relationships>
</file>

<file path=ppt/drawings/_rels/vmlDrawing1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4.emf"/></Relationships>
</file>

<file path=ppt/drawings/_rels/vmlDrawing1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5.emf"/></Relationships>
</file>

<file path=ppt/drawings/_rels/vmlDrawing1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6.emf"/></Relationships>
</file>

<file path=ppt/drawings/_rels/vmlDrawing1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1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8.emf"/></Relationships>
</file>

<file path=ppt/drawings/_rels/vmlDrawing1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9.emf"/></Relationships>
</file>

<file path=ppt/drawings/_rels/vmlDrawing1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0.emf"/></Relationships>
</file>

<file path=ppt/drawings/_rels/vmlDrawing1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1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2.emf"/></Relationships>
</file>

<file path=ppt/drawings/_rels/vmlDrawing1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3.emf"/></Relationships>
</file>

<file path=ppt/drawings/_rels/vmlDrawing1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4.emf"/></Relationships>
</file>

<file path=ppt/drawings/_rels/vmlDrawing1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5.emf"/></Relationships>
</file>

<file path=ppt/drawings/_rels/vmlDrawing1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6.emf"/></Relationships>
</file>

<file path=ppt/drawings/_rels/vmlDrawing1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1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emf"/></Relationships>
</file>

<file path=ppt/drawings/_rels/vmlDrawing1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9.emf"/></Relationships>
</file>

<file path=ppt/drawings/_rels/vmlDrawing1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0.emf"/></Relationships>
</file>

<file path=ppt/drawings/_rels/vmlDrawing1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1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emf"/></Relationships>
</file>

<file path=ppt/drawings/_rels/vmlDrawing1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7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emf"/><Relationship Id="rId1" Type="http://schemas.openxmlformats.org/officeDocument/2006/relationships/image" Target="../media/image76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drawings/_rels/vmlDrawing7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7.emf"/><Relationship Id="rId1" Type="http://schemas.openxmlformats.org/officeDocument/2006/relationships/image" Target="../media/image8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4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0F9C0F5-DFC6-47B1-A853-39A8002D99CA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102497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BC12F37-E83A-45A5-A391-55772E9F903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11046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1485494-B945-4889-A6C3-5BAFFBF44B5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168684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8D74E7D-0153-47B5-83D7-DBC1FC478E4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8.2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传染病预测问题</a:t>
            </a:r>
          </a:p>
        </p:txBody>
      </p:sp>
    </p:spTree>
    <p:extLst>
      <p:ext uri="{BB962C8B-B14F-4D97-AF65-F5344CB8AC3E}">
        <p14:creationId xmlns:p14="http://schemas.microsoft.com/office/powerpoint/2010/main" val="2708847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665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C3D0DD-25C9-4722-8973-B33AA7803744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1438627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D1FE719-6153-46A6-92DA-6B3D093FE93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381109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F24E854-9075-4445-810D-8E32BBA246F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414815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8B6E59-E852-48E9-997E-ED937471536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8.3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常微分方程的求解</a:t>
            </a:r>
          </a:p>
        </p:txBody>
      </p:sp>
    </p:spTree>
    <p:extLst>
      <p:ext uri="{BB962C8B-B14F-4D97-AF65-F5344CB8AC3E}">
        <p14:creationId xmlns:p14="http://schemas.microsoft.com/office/powerpoint/2010/main" val="96055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1552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72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583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57D69A-94B9-4512-819B-09A4344FA791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341250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DA67680-5E91-40EF-ABC8-292C44F9576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26007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EA5221E-18E0-4303-89FA-934703E5C413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102298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6254EA-28B4-4A33-AABC-A8243A92F4B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8.4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常微分方程建模实例</a:t>
            </a:r>
          </a:p>
        </p:txBody>
      </p:sp>
    </p:spTree>
    <p:extLst>
      <p:ext uri="{BB962C8B-B14F-4D97-AF65-F5344CB8AC3E}">
        <p14:creationId xmlns:p14="http://schemas.microsoft.com/office/powerpoint/2010/main" val="7343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76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F015001-846F-487E-BB43-0BD8F6D484E9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183847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8D20169-A107-4062-92CD-6D75E6BBFA4F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203899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201848-BD43-4E2A-B8C6-59D0A6C746E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752770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32B2B05-6775-48CE-9156-CE49F3613BF2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8.5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差分方程建模方法</a:t>
            </a:r>
          </a:p>
        </p:txBody>
      </p:sp>
    </p:spTree>
    <p:extLst>
      <p:ext uri="{BB962C8B-B14F-4D97-AF65-F5344CB8AC3E}">
        <p14:creationId xmlns:p14="http://schemas.microsoft.com/office/powerpoint/2010/main" val="322609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bj2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355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5894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71814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44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4">
            <a:extLst>
              <a:ext uri="{FF2B5EF4-FFF2-40B4-BE49-F238E27FC236}">
                <a16:creationId xmlns:a16="http://schemas.microsoft.com/office/drawing/2014/main" id="{0FCF5B5E-E339-4564-904D-751521C24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6A0FDF9-E64F-4807-B141-5010810D956D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111609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DE5FF99-589C-4A3F-BC77-8B3F9E8F0593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183320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1" name="文本占位符 5">
            <a:extLst>
              <a:ext uri="{FF2B5EF4-FFF2-40B4-BE49-F238E27FC236}">
                <a16:creationId xmlns:a16="http://schemas.microsoft.com/office/drawing/2014/main" id="{D740451A-2097-4E8A-AEB5-4572F200E3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50" y="89286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8026EC0-6C45-445B-8AEE-772780D3C690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265535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占位符 15">
            <a:extLst>
              <a:ext uri="{FF2B5EF4-FFF2-40B4-BE49-F238E27FC236}">
                <a16:creationId xmlns:a16="http://schemas.microsoft.com/office/drawing/2014/main" id="{21620495-73D5-4B1F-AA50-4AD3C8430DF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355973-D12A-4F46-96B3-6A2325C4D39B}"/>
              </a:ext>
            </a:extLst>
          </p:cNvPr>
          <p:cNvSpPr txBox="1"/>
          <p:nvPr userDrawn="1"/>
        </p:nvSpPr>
        <p:spPr>
          <a:xfrm>
            <a:off x="601097" y="143251"/>
            <a:ext cx="44818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8.6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应用案例：最优捕鱼策略</a:t>
            </a:r>
          </a:p>
        </p:txBody>
      </p:sp>
    </p:spTree>
    <p:extLst>
      <p:ext uri="{BB962C8B-B14F-4D97-AF65-F5344CB8AC3E}">
        <p14:creationId xmlns:p14="http://schemas.microsoft.com/office/powerpoint/2010/main" val="3008236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601097" y="143251"/>
            <a:ext cx="4369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章  常微分方程与差分方程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2485980-B781-45A3-9DAF-6B3DCD71DB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17907" y="1129068"/>
            <a:ext cx="10992011" cy="529039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687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738D94C-350E-4DE4-958D-C489BE252BE2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1700665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0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5F26AC-09F4-44EF-8802-81DC51EC31AD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90174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D96AD91-08EE-4AD6-A8FA-6604FF3FAE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997890"/>
            <a:ext cx="11266487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3200" b="1" kern="1200" dirty="0" smtClean="0">
                <a:solidFill>
                  <a:srgbClr val="FF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871638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F993055-0049-4CF7-AABA-795886DC3677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221493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8369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A437E47E-1BEE-44F7-894E-5DE05737C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181" y="912236"/>
            <a:ext cx="5945188" cy="625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zh-CN" altLang="en-US" sz="2800" b="1" kern="1200" dirty="0" smtClean="0">
                <a:solidFill>
                  <a:srgbClr val="060B87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D8AA9E-5891-4B21-9F4B-2CE36D9D479B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53784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bg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150" y="-19368"/>
            <a:ext cx="12192000" cy="6858000"/>
          </a:xfrm>
          <a:prstGeom prst="rect">
            <a:avLst/>
          </a:prstGeom>
        </p:spPr>
      </p:pic>
      <p:pic>
        <p:nvPicPr>
          <p:cNvPr id="7" name="图片 6" descr="标题栏b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1D85AF02-7CF4-4FE5-A8DE-AB31EE85D58B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602F68-ED0B-4077-848F-4ED83EFAAA7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7996D8A-0A14-420B-8E3A-AFDBCA355D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1060450"/>
            <a:ext cx="11236325" cy="54467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>
                <a:latin typeface="+mn-lt"/>
                <a:ea typeface="楷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A7B1434-0BF6-442E-AC22-09F64BC90212}"/>
              </a:ext>
            </a:extLst>
          </p:cNvPr>
          <p:cNvSpPr txBox="1"/>
          <p:nvPr userDrawn="1"/>
        </p:nvSpPr>
        <p:spPr>
          <a:xfrm>
            <a:off x="601097" y="143251"/>
            <a:ext cx="478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8.1 </a:t>
            </a:r>
            <a:r>
              <a:rPr lang="zh-CN" altLang="en-US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常微分方程问题的数学模型</a:t>
            </a:r>
          </a:p>
        </p:txBody>
      </p:sp>
    </p:spTree>
    <p:extLst>
      <p:ext uri="{BB962C8B-B14F-4D97-AF65-F5344CB8AC3E}">
        <p14:creationId xmlns:p14="http://schemas.microsoft.com/office/powerpoint/2010/main" val="10303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g11">
            <a:extLst>
              <a:ext uri="{FF2B5EF4-FFF2-40B4-BE49-F238E27FC236}">
                <a16:creationId xmlns:a16="http://schemas.microsoft.com/office/drawing/2014/main" id="{5C2C3422-9BC7-4844-97B0-9F101D81E520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图片 9" descr="标题栏bg">
            <a:extLst>
              <a:ext uri="{FF2B5EF4-FFF2-40B4-BE49-F238E27FC236}">
                <a16:creationId xmlns:a16="http://schemas.microsoft.com/office/drawing/2014/main" id="{86D17F04-9E1E-4417-9DAC-037AF7B485BD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0" y="-19368"/>
            <a:ext cx="12191365" cy="768985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916942A7-7E20-4E9E-96AC-EFFC7C714462}"/>
              </a:ext>
            </a:extLst>
          </p:cNvPr>
          <p:cNvSpPr/>
          <p:nvPr userDrawn="1"/>
        </p:nvSpPr>
        <p:spPr>
          <a:xfrm>
            <a:off x="118369" y="0"/>
            <a:ext cx="728721" cy="709353"/>
          </a:xfrm>
          <a:prstGeom prst="ellipse">
            <a:avLst/>
          </a:prstGeom>
          <a:solidFill>
            <a:srgbClr val="060B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50D6422-12DF-40ED-ADA8-A2D34A129801}"/>
              </a:ext>
            </a:extLst>
          </p:cNvPr>
          <p:cNvPicPr>
            <a:picLocks noChangeAspect="1"/>
          </p:cNvPicPr>
          <p:nvPr userDrawn="1"/>
        </p:nvPicPr>
        <p:blipFill>
          <a:blip r:embed="rId38"/>
          <a:stretch>
            <a:fillRect/>
          </a:stretch>
        </p:blipFill>
        <p:spPr>
          <a:xfrm>
            <a:off x="43150" y="71814"/>
            <a:ext cx="438988" cy="6256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5" r:id="rId3"/>
    <p:sldLayoutId id="2147483661" r:id="rId4"/>
    <p:sldLayoutId id="2147483664" r:id="rId5"/>
    <p:sldLayoutId id="2147483662" r:id="rId6"/>
    <p:sldLayoutId id="2147483663" r:id="rId7"/>
    <p:sldLayoutId id="2147483668" r:id="rId8"/>
    <p:sldLayoutId id="2147483656" r:id="rId9"/>
    <p:sldLayoutId id="2147483652" r:id="rId10"/>
    <p:sldLayoutId id="2147483665" r:id="rId11"/>
    <p:sldLayoutId id="2147483669" r:id="rId12"/>
    <p:sldLayoutId id="2147483666" r:id="rId13"/>
    <p:sldLayoutId id="2147483667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92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93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94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95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96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97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98.emf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4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9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2.emf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5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00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01.e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02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8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03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04.e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7.vml"/><Relationship Id="rId4" Type="http://schemas.openxmlformats.org/officeDocument/2006/relationships/image" Target="../media/image105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8.vml"/><Relationship Id="rId4" Type="http://schemas.openxmlformats.org/officeDocument/2006/relationships/image" Target="../media/image106.emf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99.vml"/><Relationship Id="rId4" Type="http://schemas.openxmlformats.org/officeDocument/2006/relationships/image" Target="../media/image107.emf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0.vml"/><Relationship Id="rId4" Type="http://schemas.openxmlformats.org/officeDocument/2006/relationships/image" Target="../media/image108.emf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4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1.vml"/><Relationship Id="rId4" Type="http://schemas.openxmlformats.org/officeDocument/2006/relationships/image" Target="../media/image10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3.emf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5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2.vml"/><Relationship Id="rId4" Type="http://schemas.openxmlformats.org/officeDocument/2006/relationships/image" Target="../media/image110.emf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6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3.vml"/><Relationship Id="rId4" Type="http://schemas.openxmlformats.org/officeDocument/2006/relationships/image" Target="../media/image111.emf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7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4.vml"/><Relationship Id="rId4" Type="http://schemas.openxmlformats.org/officeDocument/2006/relationships/image" Target="../media/image112.emf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8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5.vml"/><Relationship Id="rId4" Type="http://schemas.openxmlformats.org/officeDocument/2006/relationships/image" Target="../media/image113.emf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9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6.vml"/><Relationship Id="rId4" Type="http://schemas.openxmlformats.org/officeDocument/2006/relationships/image" Target="../media/image114.emf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0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7.vml"/><Relationship Id="rId4" Type="http://schemas.openxmlformats.org/officeDocument/2006/relationships/image" Target="../media/image115.emf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8.vml"/><Relationship Id="rId4" Type="http://schemas.openxmlformats.org/officeDocument/2006/relationships/image" Target="../media/image116.emf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2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09.vml"/><Relationship Id="rId4" Type="http://schemas.openxmlformats.org/officeDocument/2006/relationships/image" Target="../media/image117.emf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3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110.vml"/><Relationship Id="rId4" Type="http://schemas.openxmlformats.org/officeDocument/2006/relationships/image" Target="../media/image11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4.em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4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1.vml"/><Relationship Id="rId4" Type="http://schemas.openxmlformats.org/officeDocument/2006/relationships/image" Target="../media/image119.emf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5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2.vml"/><Relationship Id="rId4" Type="http://schemas.openxmlformats.org/officeDocument/2006/relationships/image" Target="../media/image120.emf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6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3.vml"/><Relationship Id="rId4" Type="http://schemas.openxmlformats.org/officeDocument/2006/relationships/image" Target="../media/image121.emf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7.docx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114.vml"/><Relationship Id="rId4" Type="http://schemas.openxmlformats.org/officeDocument/2006/relationships/image" Target="../media/image122.emf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8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5.vml"/><Relationship Id="rId4" Type="http://schemas.openxmlformats.org/officeDocument/2006/relationships/image" Target="../media/image123.emf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9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6.vml"/><Relationship Id="rId4" Type="http://schemas.openxmlformats.org/officeDocument/2006/relationships/image" Target="../media/image124.emf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0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7.vml"/><Relationship Id="rId4" Type="http://schemas.openxmlformats.org/officeDocument/2006/relationships/image" Target="../media/image1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1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8.vml"/><Relationship Id="rId4" Type="http://schemas.openxmlformats.org/officeDocument/2006/relationships/image" Target="../media/image126.emf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2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19.vml"/><Relationship Id="rId4" Type="http://schemas.openxmlformats.org/officeDocument/2006/relationships/image" Target="../media/image127.emf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3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0.vml"/><Relationship Id="rId6" Type="http://schemas.openxmlformats.org/officeDocument/2006/relationships/image" Target="../media/image129.emf"/><Relationship Id="rId5" Type="http://schemas.openxmlformats.org/officeDocument/2006/relationships/package" Target="../embeddings/Microsoft_Word_Document124.docx"/><Relationship Id="rId4" Type="http://schemas.openxmlformats.org/officeDocument/2006/relationships/image" Target="../media/image128.emf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5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1.vml"/><Relationship Id="rId4" Type="http://schemas.openxmlformats.org/officeDocument/2006/relationships/image" Target="../media/image130.emf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6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2.vml"/><Relationship Id="rId4" Type="http://schemas.openxmlformats.org/officeDocument/2006/relationships/image" Target="../media/image131.em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7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3.vml"/><Relationship Id="rId6" Type="http://schemas.openxmlformats.org/officeDocument/2006/relationships/image" Target="../media/image133.emf"/><Relationship Id="rId5" Type="http://schemas.openxmlformats.org/officeDocument/2006/relationships/package" Target="../embeddings/Microsoft_Word_Document128.docx"/><Relationship Id="rId4" Type="http://schemas.openxmlformats.org/officeDocument/2006/relationships/image" Target="../media/image132.emf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9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4.vml"/><Relationship Id="rId4" Type="http://schemas.openxmlformats.org/officeDocument/2006/relationships/image" Target="../media/image134.emf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0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5.vml"/><Relationship Id="rId4" Type="http://schemas.openxmlformats.org/officeDocument/2006/relationships/image" Target="../media/image13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6.em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1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6.vml"/><Relationship Id="rId4" Type="http://schemas.openxmlformats.org/officeDocument/2006/relationships/image" Target="../media/image136.emf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2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7.vml"/><Relationship Id="rId4" Type="http://schemas.openxmlformats.org/officeDocument/2006/relationships/image" Target="../media/image137.emf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3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8.vml"/><Relationship Id="rId4" Type="http://schemas.openxmlformats.org/officeDocument/2006/relationships/image" Target="../media/image138.emf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4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29.vml"/><Relationship Id="rId6" Type="http://schemas.openxmlformats.org/officeDocument/2006/relationships/image" Target="../media/image140.emf"/><Relationship Id="rId5" Type="http://schemas.openxmlformats.org/officeDocument/2006/relationships/package" Target="../embeddings/Microsoft_Word_Document135.docx"/><Relationship Id="rId4" Type="http://schemas.openxmlformats.org/officeDocument/2006/relationships/image" Target="../media/image139.emf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6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0.vml"/><Relationship Id="rId4" Type="http://schemas.openxmlformats.org/officeDocument/2006/relationships/image" Target="../media/image141.emf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7.docx"/><Relationship Id="rId2" Type="http://schemas.openxmlformats.org/officeDocument/2006/relationships/slideLayout" Target="../slideLayouts/slideLayout27.xml"/><Relationship Id="rId1" Type="http://schemas.openxmlformats.org/officeDocument/2006/relationships/vmlDrawing" Target="../drawings/vmlDrawing131.vml"/><Relationship Id="rId4" Type="http://schemas.openxmlformats.org/officeDocument/2006/relationships/image" Target="../media/image142.emf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8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2.vml"/><Relationship Id="rId6" Type="http://schemas.openxmlformats.org/officeDocument/2006/relationships/image" Target="../media/image144.emf"/><Relationship Id="rId5" Type="http://schemas.openxmlformats.org/officeDocument/2006/relationships/package" Target="../embeddings/Microsoft_Word_Document139.docx"/><Relationship Id="rId4" Type="http://schemas.openxmlformats.org/officeDocument/2006/relationships/image" Target="../media/image143.emf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0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3.vml"/><Relationship Id="rId4" Type="http://schemas.openxmlformats.org/officeDocument/2006/relationships/image" Target="../media/image145.emf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1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4.vml"/><Relationship Id="rId4" Type="http://schemas.openxmlformats.org/officeDocument/2006/relationships/image" Target="../media/image14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7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2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5.vml"/><Relationship Id="rId4" Type="http://schemas.openxmlformats.org/officeDocument/2006/relationships/image" Target="../media/image147.emf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3.docx"/><Relationship Id="rId2" Type="http://schemas.openxmlformats.org/officeDocument/2006/relationships/slideLayout" Target="../slideLayouts/slideLayout28.xml"/><Relationship Id="rId1" Type="http://schemas.openxmlformats.org/officeDocument/2006/relationships/vmlDrawing" Target="../drawings/vmlDrawing136.vml"/><Relationship Id="rId4" Type="http://schemas.openxmlformats.org/officeDocument/2006/relationships/image" Target="../media/image148.emf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4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7.vml"/><Relationship Id="rId4" Type="http://schemas.openxmlformats.org/officeDocument/2006/relationships/image" Target="../media/image149.emf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5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8.vml"/><Relationship Id="rId4" Type="http://schemas.openxmlformats.org/officeDocument/2006/relationships/image" Target="../media/image150.emf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6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39.vml"/><Relationship Id="rId4" Type="http://schemas.openxmlformats.org/officeDocument/2006/relationships/image" Target="../media/image151.emf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7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40.vml"/><Relationship Id="rId4" Type="http://schemas.openxmlformats.org/officeDocument/2006/relationships/image" Target="../media/image152.emf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8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41.vml"/><Relationship Id="rId4" Type="http://schemas.openxmlformats.org/officeDocument/2006/relationships/image" Target="../media/image153.emf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9.docx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142.vml"/><Relationship Id="rId4" Type="http://schemas.openxmlformats.org/officeDocument/2006/relationships/image" Target="../media/image154.emf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0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3.vml"/><Relationship Id="rId4" Type="http://schemas.openxmlformats.org/officeDocument/2006/relationships/image" Target="../media/image15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8.emf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1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4.vml"/><Relationship Id="rId4" Type="http://schemas.openxmlformats.org/officeDocument/2006/relationships/image" Target="../media/image156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2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5.vml"/><Relationship Id="rId4" Type="http://schemas.openxmlformats.org/officeDocument/2006/relationships/image" Target="../media/image157.emf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3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6.vml"/><Relationship Id="rId4" Type="http://schemas.openxmlformats.org/officeDocument/2006/relationships/image" Target="../media/image158.emf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4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7.vml"/><Relationship Id="rId4" Type="http://schemas.openxmlformats.org/officeDocument/2006/relationships/image" Target="../media/image159.emf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5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8.vml"/><Relationship Id="rId4" Type="http://schemas.openxmlformats.org/officeDocument/2006/relationships/image" Target="../media/image160.emf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6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49.vml"/><Relationship Id="rId4" Type="http://schemas.openxmlformats.org/officeDocument/2006/relationships/image" Target="../media/image161.emf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7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0.vml"/><Relationship Id="rId4" Type="http://schemas.openxmlformats.org/officeDocument/2006/relationships/image" Target="../media/image162.emf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8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1.vml"/><Relationship Id="rId4" Type="http://schemas.openxmlformats.org/officeDocument/2006/relationships/image" Target="../media/image163.emf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59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2.vml"/><Relationship Id="rId4" Type="http://schemas.openxmlformats.org/officeDocument/2006/relationships/image" Target="../media/image164.emf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0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3.vml"/><Relationship Id="rId4" Type="http://schemas.openxmlformats.org/officeDocument/2006/relationships/image" Target="../media/image16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0.emf"/><Relationship Id="rId5" Type="http://schemas.openxmlformats.org/officeDocument/2006/relationships/package" Target="../embeddings/Microsoft_Word_Document15.docx"/><Relationship Id="rId4" Type="http://schemas.openxmlformats.org/officeDocument/2006/relationships/image" Target="../media/image19.emf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1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4.vml"/><Relationship Id="rId4" Type="http://schemas.openxmlformats.org/officeDocument/2006/relationships/image" Target="../media/image166.emf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2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5.vml"/><Relationship Id="rId4" Type="http://schemas.openxmlformats.org/officeDocument/2006/relationships/image" Target="../media/image167.emf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3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6.vml"/><Relationship Id="rId4" Type="http://schemas.openxmlformats.org/officeDocument/2006/relationships/image" Target="../media/image168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4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7.vml"/><Relationship Id="rId4" Type="http://schemas.openxmlformats.org/officeDocument/2006/relationships/image" Target="../media/image169.e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5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8.vml"/><Relationship Id="rId4" Type="http://schemas.openxmlformats.org/officeDocument/2006/relationships/image" Target="../media/image170.emf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6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59.vml"/><Relationship Id="rId4" Type="http://schemas.openxmlformats.org/officeDocument/2006/relationships/image" Target="../media/image171.emf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7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60.vml"/><Relationship Id="rId4" Type="http://schemas.openxmlformats.org/officeDocument/2006/relationships/image" Target="../media/image172.e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8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61.vml"/><Relationship Id="rId4" Type="http://schemas.openxmlformats.org/officeDocument/2006/relationships/image" Target="../media/image173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21.emf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69.docx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62.vml"/><Relationship Id="rId4" Type="http://schemas.openxmlformats.org/officeDocument/2006/relationships/image" Target="../media/image17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7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8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9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0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1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2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2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3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8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4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6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9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4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4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2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8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3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9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4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0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5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1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2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7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3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48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4.docx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4.vml"/><Relationship Id="rId4" Type="http://schemas.openxmlformats.org/officeDocument/2006/relationships/image" Target="../media/image49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5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5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6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1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7.docx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2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3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9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0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1.vml"/><Relationship Id="rId4" Type="http://schemas.openxmlformats.org/officeDocument/2006/relationships/image" Target="../media/image5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2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7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58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4.docx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5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0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1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7.docx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62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63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65.emf"/><Relationship Id="rId5" Type="http://schemas.openxmlformats.org/officeDocument/2006/relationships/package" Target="../embeddings/Microsoft_Word_Document60.docx"/><Relationship Id="rId4" Type="http://schemas.openxmlformats.org/officeDocument/2006/relationships/image" Target="../media/image6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6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2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68.e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69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7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71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7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72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8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73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9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8.vml"/><Relationship Id="rId4" Type="http://schemas.openxmlformats.org/officeDocument/2006/relationships/image" Target="../media/image74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0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7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1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0.vml"/><Relationship Id="rId6" Type="http://schemas.openxmlformats.org/officeDocument/2006/relationships/image" Target="../media/image77.emf"/><Relationship Id="rId5" Type="http://schemas.openxmlformats.org/officeDocument/2006/relationships/package" Target="../embeddings/Microsoft_Word_Document72.docx"/><Relationship Id="rId4" Type="http://schemas.openxmlformats.org/officeDocument/2006/relationships/image" Target="../media/image76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3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1.vml"/><Relationship Id="rId4" Type="http://schemas.openxmlformats.org/officeDocument/2006/relationships/image" Target="../media/image78.emf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4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2.vml"/><Relationship Id="rId4" Type="http://schemas.openxmlformats.org/officeDocument/2006/relationships/image" Target="../media/image7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5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3.vml"/><Relationship Id="rId4" Type="http://schemas.openxmlformats.org/officeDocument/2006/relationships/image" Target="../media/image80.emf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6.docx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8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0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7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82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8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83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79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84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0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85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1.docx"/><Relationship Id="rId2" Type="http://schemas.openxmlformats.org/officeDocument/2006/relationships/slideLayout" Target="../slideLayouts/slideLayout20.xml"/><Relationship Id="rId1" Type="http://schemas.openxmlformats.org/officeDocument/2006/relationships/vmlDrawing" Target="../drawings/vmlDrawing79.vml"/><Relationship Id="rId6" Type="http://schemas.openxmlformats.org/officeDocument/2006/relationships/image" Target="../media/image87.emf"/><Relationship Id="rId5" Type="http://schemas.openxmlformats.org/officeDocument/2006/relationships/package" Target="../embeddings/Microsoft_Word_Document82.docx"/><Relationship Id="rId4" Type="http://schemas.openxmlformats.org/officeDocument/2006/relationships/image" Target="../media/image86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3.docx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88.emf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4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89.e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5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90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86.docx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9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0" y="1938654"/>
            <a:ext cx="8141677" cy="2950845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3130060" y="2249695"/>
            <a:ext cx="4889793" cy="256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</a:t>
            </a:r>
            <a:r>
              <a:rPr lang="en-US" altLang="zh-CN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章</a:t>
            </a:r>
            <a:endParaRPr lang="en-US" altLang="zh-CN" sz="4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常微分方程与差分方程</a:t>
            </a:r>
          </a:p>
        </p:txBody>
      </p:sp>
      <p:cxnSp>
        <p:nvCxnSpPr>
          <p:cNvPr id="10" name="直接连接符 9"/>
          <p:cNvCxnSpPr>
            <a:cxnSpLocks/>
          </p:cNvCxnSpPr>
          <p:nvPr userDrawn="1"/>
        </p:nvCxnSpPr>
        <p:spPr>
          <a:xfrm>
            <a:off x="423545" y="2172970"/>
            <a:ext cx="0" cy="250698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091B64A-8987-4FC9-BF53-2D4BE3595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770" y="2249695"/>
            <a:ext cx="1654953" cy="23586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377266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263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882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81380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14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712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275649"/>
              </p:ext>
            </p:extLst>
          </p:nvPr>
        </p:nvGraphicFramePr>
        <p:xfrm>
          <a:off x="465137" y="1044633"/>
          <a:ext cx="112617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68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5137" y="1044633"/>
                        <a:ext cx="112617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18901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8151667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19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2061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99513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1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4642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396730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375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2748561"/>
              </p:ext>
            </p:extLst>
          </p:nvPr>
        </p:nvGraphicFramePr>
        <p:xfrm>
          <a:off x="541337" y="967047"/>
          <a:ext cx="11109325" cy="55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825" name="Document" r:id="rId3" imgW="11106616" imgH="5612515" progId="Word.Document.12">
                  <p:embed/>
                </p:oleObj>
              </mc:Choice>
              <mc:Fallback>
                <p:oleObj name="Document" r:id="rId3" imgW="11106616" imgH="561251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967047"/>
                        <a:ext cx="11109325" cy="55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205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7393077"/>
              </p:ext>
            </p:extLst>
          </p:nvPr>
        </p:nvGraphicFramePr>
        <p:xfrm>
          <a:off x="542131" y="849832"/>
          <a:ext cx="11107738" cy="6164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73" name="Document" r:id="rId3" imgW="11106616" imgH="6179607" progId="Word.Document.12">
                  <p:embed/>
                </p:oleObj>
              </mc:Choice>
              <mc:Fallback>
                <p:oleObj name="Document" r:id="rId3" imgW="11106616" imgH="61796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49832"/>
                        <a:ext cx="11107738" cy="6164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6189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60802-D84F-40D8-884F-6ECF2640B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ex8_13.py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scipy.optimize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('data8_13.xlsx', header=None)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b[1::2,:]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[~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提出有效数据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td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(1790,2000,22)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x=lambda t,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/(1+(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/3.9-1)*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(-r*(t-1790)))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bd=[(0, 200), (0.1,1000)]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约束两个参数的下界和上界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p1 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curve_fit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td[1:],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[1:], bounds=bd)[0]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print(p1); print("2010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年的预测值为：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round(x(2010,*p1),4))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1468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60802-D84F-40D8-884F-6ECF2640B8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)/10/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构造常数项列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a1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(n-1), 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[:-1]]).T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(a1) @ b1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 = p2[0];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r/p2[1]; xh2 = x(2010,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print('----------'); print(round(r,4))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print(round(xm,4)); print(round(xh2,4))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)/10/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构造常数项列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a2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(n-1), 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[1:]]).T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p3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(a2) @ b2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 = p3[0];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r/p3[1]; xh3 = x(2010, r,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print('----------'); print(round(r,4))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print(round(xm,4)); print(round(xh3,4))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30672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8.4.3  </a:t>
            </a:r>
            <a:r>
              <a:rPr lang="zh-CN" altLang="zh-CN" dirty="0"/>
              <a:t>两个种群的相互作用模型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9587048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18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5892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776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366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716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1840050"/>
              </p:ext>
            </p:extLst>
          </p:nvPr>
        </p:nvGraphicFramePr>
        <p:xfrm>
          <a:off x="541337" y="1338263"/>
          <a:ext cx="11109325" cy="551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280" name="Document" r:id="rId3" imgW="11106616" imgH="5540772" progId="Word.Document.12">
                  <p:embed/>
                </p:oleObj>
              </mc:Choice>
              <mc:Fallback>
                <p:oleObj name="Document" r:id="rId3" imgW="11106616" imgH="554077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38263"/>
                        <a:ext cx="11109325" cy="551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E7CDC3A-F32E-4FDE-A203-431B75DD8B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种群竞争模型</a:t>
            </a:r>
          </a:p>
        </p:txBody>
      </p:sp>
    </p:spTree>
    <p:extLst>
      <p:ext uri="{BB962C8B-B14F-4D97-AF65-F5344CB8AC3E}">
        <p14:creationId xmlns:p14="http://schemas.microsoft.com/office/powerpoint/2010/main" val="317099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020169"/>
              </p:ext>
            </p:extLst>
          </p:nvPr>
        </p:nvGraphicFramePr>
        <p:xfrm>
          <a:off x="711200" y="1049338"/>
          <a:ext cx="11107738" cy="552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42" name="Document" r:id="rId3" imgW="11106616" imgH="5530317" progId="Word.Document.12">
                  <p:embed/>
                </p:oleObj>
              </mc:Choice>
              <mc:Fallback>
                <p:oleObj name="Document" r:id="rId3" imgW="11106616" imgH="55303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213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622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22699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8430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788312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499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弱肉强食问题</a:t>
            </a:r>
          </a:p>
        </p:txBody>
      </p:sp>
    </p:spTree>
    <p:extLst>
      <p:ext uri="{BB962C8B-B14F-4D97-AF65-F5344CB8AC3E}">
        <p14:creationId xmlns:p14="http://schemas.microsoft.com/office/powerpoint/2010/main" val="387640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09282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32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993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05495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31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5064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6315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3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119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1201104"/>
              </p:ext>
            </p:extLst>
          </p:nvPr>
        </p:nvGraphicFramePr>
        <p:xfrm>
          <a:off x="711200" y="1049338"/>
          <a:ext cx="11107738" cy="579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6360" name="Document" r:id="rId3" imgW="11106616" imgH="5811881" progId="Word.Document.12">
                  <p:embed/>
                </p:oleObj>
              </mc:Choice>
              <mc:Fallback>
                <p:oleObj name="Document" r:id="rId3" imgW="11106616" imgH="581188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79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3300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74660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396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300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14140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1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204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00348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468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201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7583006"/>
              </p:ext>
            </p:extLst>
          </p:nvPr>
        </p:nvGraphicFramePr>
        <p:xfrm>
          <a:off x="711200" y="1049338"/>
          <a:ext cx="112601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31" name="Document" r:id="rId3" imgW="11262783" imgH="5484892" progId="Word.Document.12">
                  <p:embed/>
                </p:oleObj>
              </mc:Choice>
              <mc:Fallback>
                <p:oleObj name="Document" r:id="rId3" imgW="11262783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2601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7386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5962792"/>
              </p:ext>
            </p:extLst>
          </p:nvPr>
        </p:nvGraphicFramePr>
        <p:xfrm>
          <a:off x="542131" y="1065964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5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1065964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931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3572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4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407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2B4B346-88FC-400C-BC71-F69B767298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877570"/>
            <a:ext cx="11236325" cy="5446713"/>
          </a:xfrm>
        </p:spPr>
        <p:txBody>
          <a:bodyPr/>
          <a:lstStyle/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([0,1,2,3,4,5,6,8,10,12,14,16,18])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([60,63,64,63,61,58,53,44,39,38,41,46,53])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([30,34,38,44,50,55,58,56,47,38,30,27,26])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(t0); dx=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(y0)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temp=x0[:-1]*y0[:-1]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([x0[:-1], -temp,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((2,12))]).T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mat2=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np.zeros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((2,12)), -y0[:-1], temp]).T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mat=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([mat1,mat2])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构造线性方程组系数矩阵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np.hstack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([dx/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dt,dy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/dt])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构造线性方程组常数项列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(mat)@b 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线性最小二乘法拟合参数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print('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a,b,c,d</a:t>
            </a:r>
            <a:r>
              <a:rPr lang="zh-CN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的值分别为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:',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np.round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(cs,4))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5329620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871445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0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0201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74280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2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57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308577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6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1896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1536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51" name="Document" r:id="rId3" imgW="11106616" imgH="5693992" progId="Word.Document.12">
                  <p:embed/>
                </p:oleObj>
              </mc:Choice>
              <mc:Fallback>
                <p:oleObj name="Document" r:id="rId3" imgW="11106616" imgH="56939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486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572915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4229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33298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99" name="Document" r:id="rId3" imgW="11106616" imgH="5779074" progId="Word.Document.12">
                  <p:embed/>
                </p:oleObj>
              </mc:Choice>
              <mc:Fallback>
                <p:oleObj name="Document" r:id="rId3" imgW="11106616" imgH="577907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3833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2015135"/>
              </p:ext>
            </p:extLst>
          </p:nvPr>
        </p:nvGraphicFramePr>
        <p:xfrm>
          <a:off x="660400" y="1135063"/>
          <a:ext cx="11107738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570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400" y="1135063"/>
                        <a:ext cx="11107738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4638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1A6CD9-8657-4021-9B43-1FF11BCBD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ex8_15.py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=15);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eq=[0.2*x-0.005*x*y,-0.5*y+0.01*x*y]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sp.solve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(eq,[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]); print(s1)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(0,100,10)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np.meshgrid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x,x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u=0.2*x-0.005*x*y; v=-0.5*y+0.01*x*y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plt.quiver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x,y,u,v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y$',rotation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49784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51A6CD9-8657-4021-9B43-1FF11BCBD4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def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f,t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x, y=f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return [0.2*x-0.005*x*y,-0.5*y+0.01*x*y]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(0,100,1000)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func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[70,40], 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x1=max(s[:,0]); x2=min(s[:,0])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print("x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x1); print("x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最小值为：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x2)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y1=max(s[:,1]); y2=min(s[:,1])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print("y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y1); print("y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最小值：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 y2)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(s[:,0], s[:,1]);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s[:,0], '.-', label='$x(t)$')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 s[:,1], 'P-', label='$y(t)$')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print("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请点击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y(t)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解曲线上相邻两个极小点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!")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</a:t>
            </a: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plt.ginput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(2); print('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点击的点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T=x[1][0]-x[0][0]; print("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周期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为：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",T)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>
              <a:tabLst>
                <a:tab pos="228600" algn="l"/>
                <a:tab pos="457200" algn="l"/>
                <a:tab pos="685800" algn="l"/>
                <a:tab pos="914400" algn="l"/>
                <a:tab pos="1143000" algn="l"/>
                <a:tab pos="1371600" algn="l"/>
                <a:tab pos="1600200" algn="l"/>
                <a:tab pos="1828800" algn="l"/>
                <a:tab pos="2057400" algn="l"/>
                <a:tab pos="2286000" algn="l"/>
                <a:tab pos="2514600" algn="l"/>
                <a:tab pos="2743200" algn="l"/>
                <a:tab pos="2971800" algn="l"/>
                <a:tab pos="3200400" algn="l"/>
                <a:tab pos="3429000" algn="l"/>
                <a:tab pos="3657600" algn="l"/>
                <a:tab pos="3886200" algn="l"/>
                <a:tab pos="4114800" algn="l"/>
                <a:tab pos="4343400" algn="l"/>
                <a:tab pos="4572000" algn="l"/>
                <a:tab pos="4800600" algn="l"/>
                <a:tab pos="5029200" algn="l"/>
                <a:tab pos="5257800" algn="l"/>
                <a:tab pos="5486400" algn="l"/>
                <a:tab pos="5715000" algn="l"/>
                <a:tab pos="5943600" algn="l"/>
                <a:tab pos="6172200" algn="l"/>
                <a:tab pos="6400800" algn="l"/>
                <a:tab pos="6629400" algn="l"/>
                <a:tab pos="6858000" algn="l"/>
                <a:tab pos="7086600" algn="l"/>
                <a:tab pos="7315200" algn="l"/>
              </a:tabLst>
            </a:pPr>
            <a:r>
              <a:rPr lang="en-US" altLang="zh-CN" sz="1800" b="1" kern="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899612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8.5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差分方程建模方法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79065642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46221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0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185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80840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2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389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2211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4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1397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8.5.1  </a:t>
            </a:r>
            <a:r>
              <a:rPr lang="zh-CN" altLang="en-US" dirty="0"/>
              <a:t>差分方程建模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967462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2466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11602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9861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2537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2329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331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32981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6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3578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324974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943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1729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1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6880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8677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4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7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00B109-3716-4D28-853E-BC113C20F4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ex8_16.py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Q = 300000; r = 0.051 /12; N = 360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round((1+r)**N*Q*r/((1+r)**N-1),2)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print(x); print(x*N)</a:t>
            </a:r>
            <a:endParaRPr lang="zh-CN" altLang="zh-CN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31031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15217"/>
              </p:ext>
            </p:extLst>
          </p:nvPr>
        </p:nvGraphicFramePr>
        <p:xfrm>
          <a:off x="542131" y="1043709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6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1043709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678EE7E-FA3C-49AB-8562-AF0EF4E707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9348353"/>
              </p:ext>
            </p:extLst>
          </p:nvPr>
        </p:nvGraphicFramePr>
        <p:xfrm>
          <a:off x="542131" y="1907397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7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2131" y="1907397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2640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24858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79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2173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0392965"/>
              </p:ext>
            </p:extLst>
          </p:nvPr>
        </p:nvGraphicFramePr>
        <p:xfrm>
          <a:off x="542131" y="883084"/>
          <a:ext cx="11107738" cy="557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14" name="Document" r:id="rId3" imgW="11106616" imgH="5590163" progId="Word.Document.12">
                  <p:embed/>
                </p:oleObj>
              </mc:Choice>
              <mc:Fallback>
                <p:oleObj name="Document" r:id="rId3" imgW="11106616" imgH="559016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83084"/>
                        <a:ext cx="11107738" cy="557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91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0067D19-F717-48E0-9718-6BE1C0015F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ex8_17.py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pandas as pd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pd.read_excel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('data8_13.xlsx', header=None)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a.values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b[1::2,:]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[~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np.isnan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)]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提出有效数据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np.vstack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[:-1]**2]).T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系数矩阵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cs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np.linalg.pinv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(A) @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[1:]  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拟合参数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xh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cs[0]*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[-1]+cs[1]*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[-1]**2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参数值为：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np.round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(cs,4))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print('2010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年人口预测值为：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round(xh,4))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325644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682640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7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6C2F1788-1D1E-4F1A-A59F-531A585FCB2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3477507"/>
              </p:ext>
            </p:extLst>
          </p:nvPr>
        </p:nvGraphicFramePr>
        <p:xfrm>
          <a:off x="709439" y="1861127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08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1861127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916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935729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5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633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94710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2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033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88330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75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0349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45596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04" name="Document" r:id="rId3" imgW="11106616" imgH="5711297" progId="Word.Document.12">
                  <p:embed/>
                </p:oleObj>
              </mc:Choice>
              <mc:Fallback>
                <p:oleObj name="Document" r:id="rId3" imgW="11106616" imgH="571129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351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5664163"/>
              </p:ext>
            </p:extLst>
          </p:nvPr>
        </p:nvGraphicFramePr>
        <p:xfrm>
          <a:off x="542131" y="816582"/>
          <a:ext cx="11107738" cy="6232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2980" name="Document" r:id="rId3" imgW="11106616" imgH="6247745" progId="Word.Document.12">
                  <p:embed/>
                </p:oleObj>
              </mc:Choice>
              <mc:Fallback>
                <p:oleObj name="Document" r:id="rId3" imgW="11106616" imgH="62477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16582"/>
                        <a:ext cx="11107738" cy="6232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526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535860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4706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7335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5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4C73CE7-4E5C-4673-AC55-B3BCC57A78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7819028"/>
              </p:ext>
            </p:extLst>
          </p:nvPr>
        </p:nvGraphicFramePr>
        <p:xfrm>
          <a:off x="709438" y="2193636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60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2193636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9738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50069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932" name="Document" r:id="rId3" imgW="11106616" imgH="5880739" progId="Word.Document.12">
                  <p:embed/>
                </p:oleObj>
              </mc:Choice>
              <mc:Fallback>
                <p:oleObj name="Document" r:id="rId3" imgW="11106616" imgH="5880739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80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E1FEE65-058F-4145-9F8A-C0FC0D2C66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910821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ex8_18.py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v = 1; u = 5 * v; dt = 0.00004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的变化步长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0; y = 0; t = 0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设置初始位置和时间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size=15)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'.')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while x &lt;= 0.99999: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[1-x, v*t-y]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 = x + u *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[0]/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np.linalg.norm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*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y = y + u *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[1]/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np.linalg.norm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pq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*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t = t + dt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y, '.')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print('x=', round(x,4)); print('y=', round(y,4))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print('t=', round(t,4));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('$y$', rotation=0);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693836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8.5.2  </a:t>
            </a:r>
            <a:r>
              <a:rPr lang="zh-CN" altLang="en-US" dirty="0"/>
              <a:t>差分方程的基本概率和理论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651546-F94B-4DF9-9D28-F7B2DDE29C6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2644" y="1623365"/>
            <a:ext cx="5945188" cy="625475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基本概念</a:t>
            </a: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246224"/>
              </p:ext>
            </p:extLst>
          </p:nvPr>
        </p:nvGraphicFramePr>
        <p:xfrm>
          <a:off x="373063" y="2268538"/>
          <a:ext cx="11158537" cy="4691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514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3063" y="2268538"/>
                        <a:ext cx="11158537" cy="4691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31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454763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322F23-6208-4925-AFEF-CDAD26FCBB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0520784"/>
              </p:ext>
            </p:extLst>
          </p:nvPr>
        </p:nvGraphicFramePr>
        <p:xfrm>
          <a:off x="709438" y="279215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1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279215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24604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96800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6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0259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026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459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81941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878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6857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1791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35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676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61451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7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15FC62-400D-4B03-AA66-AA05079513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2</a:t>
            </a:r>
            <a:r>
              <a:rPr lang="en-US" altLang="zh-CN" dirty="0"/>
              <a:t>.</a:t>
            </a:r>
            <a:r>
              <a:rPr lang="zh-CN" altLang="zh-CN" dirty="0"/>
              <a:t>差分方程的平衡点及稳定性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594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240946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0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4017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275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2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2931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811994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14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4856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395695"/>
              </p:ext>
            </p:extLst>
          </p:nvPr>
        </p:nvGraphicFramePr>
        <p:xfrm>
          <a:off x="709439" y="1043709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2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887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54449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7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67219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418161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4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865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8.6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应用案例：最优捕鱼策略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42334330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3249073"/>
              </p:ext>
            </p:extLst>
          </p:nvPr>
        </p:nvGraphicFramePr>
        <p:xfrm>
          <a:off x="541337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56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0710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9543823"/>
              </p:ext>
            </p:extLst>
          </p:nvPr>
        </p:nvGraphicFramePr>
        <p:xfrm>
          <a:off x="541337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9804" name="Document" r:id="rId3" imgW="11106616" imgH="5753837" progId="Word.Document.12">
                  <p:embed/>
                </p:oleObj>
              </mc:Choice>
              <mc:Fallback>
                <p:oleObj name="Document" r:id="rId3" imgW="11106616" imgH="575383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8792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85555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3556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11219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6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5699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3337242"/>
              </p:ext>
            </p:extLst>
          </p:nvPr>
        </p:nvGraphicFramePr>
        <p:xfrm>
          <a:off x="542131" y="883083"/>
          <a:ext cx="11107738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386" name="Document" r:id="rId3" imgW="11106616" imgH="5739417" progId="Word.Document.12">
                  <p:embed/>
                </p:oleObj>
              </mc:Choice>
              <mc:Fallback>
                <p:oleObj name="Document" r:id="rId3" imgW="11106616" imgH="573941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83083"/>
                        <a:ext cx="11107738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609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509429"/>
              </p:ext>
            </p:extLst>
          </p:nvPr>
        </p:nvGraphicFramePr>
        <p:xfrm>
          <a:off x="542131" y="86645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1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6645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730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480193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3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85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01810"/>
              </p:ext>
            </p:extLst>
          </p:nvPr>
        </p:nvGraphicFramePr>
        <p:xfrm>
          <a:off x="542131" y="849832"/>
          <a:ext cx="11107738" cy="613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58" name="Document" r:id="rId3" imgW="11106616" imgH="6150045" progId="Word.Document.12">
                  <p:embed/>
                </p:oleObj>
              </mc:Choice>
              <mc:Fallback>
                <p:oleObj name="Document" r:id="rId3" imgW="11106616" imgH="615004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49832"/>
                        <a:ext cx="11107738" cy="6130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7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7828144"/>
              </p:ext>
            </p:extLst>
          </p:nvPr>
        </p:nvGraphicFramePr>
        <p:xfrm>
          <a:off x="542131" y="766706"/>
          <a:ext cx="11107738" cy="591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482" name="Document" r:id="rId3" imgW="11106616" imgH="5925083" progId="Word.Document.12">
                  <p:embed/>
                </p:oleObj>
              </mc:Choice>
              <mc:Fallback>
                <p:oleObj name="Document" r:id="rId3" imgW="11106616" imgH="592508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766706"/>
                        <a:ext cx="11107738" cy="5910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3857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41582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550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44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74205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653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29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85788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75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046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636944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F0F1FC15-B10F-4FDB-B2D9-A3449EB695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9578548"/>
              </p:ext>
            </p:extLst>
          </p:nvPr>
        </p:nvGraphicFramePr>
        <p:xfrm>
          <a:off x="709439" y="2310014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0839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2310014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9795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8091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85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361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32563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1767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48973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25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02873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6979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436129"/>
              </p:ext>
            </p:extLst>
          </p:nvPr>
        </p:nvGraphicFramePr>
        <p:xfrm>
          <a:off x="542131" y="899709"/>
          <a:ext cx="11107738" cy="562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674" name="Document" r:id="rId3" imgW="11106616" imgH="5634507" progId="Word.Document.12">
                  <p:embed/>
                </p:oleObj>
              </mc:Choice>
              <mc:Fallback>
                <p:oleObj name="Document" r:id="rId3" imgW="11106616" imgH="56345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99709"/>
                        <a:ext cx="11107738" cy="562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489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73359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6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8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5720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722" name="Document" r:id="rId3" imgW="11106616" imgH="5897323" progId="Word.Document.12">
                  <p:embed/>
                </p:oleObj>
              </mc:Choice>
              <mc:Fallback>
                <p:oleObj name="Document" r:id="rId3" imgW="11106616" imgH="589732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63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14725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74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145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C0DF2F-030D-430A-9141-6B8906D3C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705643"/>
            <a:ext cx="11236325" cy="5446713"/>
          </a:xfrm>
        </p:spPr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ex8_19_1.py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1 - 0.2**(1/12); m = 1.109 * 10 ** 5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w3 = 17.86; w4 = 22.99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X=[]; Z=[]; N=[]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for k in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0.875, 0.001):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x1 = 1.22*10**11*(1-1/(m*(1-a-0.42*k)**8*(1-a)**24*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(1/2+(1-a-k)**8*(1-a)**4)))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x2 = (1-a)**12*x1; x3 = (1-a)**12*x2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x4 = (1-a-0.42*k)**8*(1-a)**4*x3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([x1, x2, x3, x4])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n = m*(1-a-0.42*k)**8*(1-a)**24*(1/2+(1-a-k)**8*(1-a)**4)*x1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(n)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z = (0.42*k*w3*(1-(1-a-0.42*k)**8)/(a+0.42*k)*x3+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k*w4*(1-(1-a-k)**8)/(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a+k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)*x4)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Z.append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002648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AC0DF2F-030D-430A-9141-6B8906D3C7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max(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np.array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np.argmax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(Z)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k4 = 0.001 *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; k3 = 0.42 * k4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最大生产量：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mz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各年龄组鱼群数：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 X[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print('k4=',k4); print('k3=',k3)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0.875, 0.001), Z)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('$z$', rotation=0)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plt.xlabel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('$k$');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69375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44786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5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8473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54465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677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929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EE08A58-E3C8-4B09-A914-AED3F6FBD522}"/>
              </a:ext>
            </a:extLst>
          </p:cNvPr>
          <p:cNvSpPr/>
          <p:nvPr/>
        </p:nvSpPr>
        <p:spPr>
          <a:xfrm>
            <a:off x="5697415" y="482322"/>
            <a:ext cx="6272684" cy="6039058"/>
          </a:xfrm>
          <a:prstGeom prst="rect">
            <a:avLst/>
          </a:prstGeom>
          <a:solidFill>
            <a:srgbClr val="1D8DFF">
              <a:alpha val="60000"/>
            </a:srgbClr>
          </a:solidFill>
          <a:ln>
            <a:noFill/>
          </a:ln>
          <a:effectLst>
            <a:outerShdw blurRad="381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86E508A-B811-4E51-997F-FAB687B3108E}"/>
              </a:ext>
            </a:extLst>
          </p:cNvPr>
          <p:cNvCxnSpPr>
            <a:cxnSpLocks/>
          </p:cNvCxnSpPr>
          <p:nvPr/>
        </p:nvCxnSpPr>
        <p:spPr>
          <a:xfrm>
            <a:off x="6923315" y="1507252"/>
            <a:ext cx="414143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236C35E4-E8F5-4EDA-8DA3-FE58B3B34613}"/>
              </a:ext>
            </a:extLst>
          </p:cNvPr>
          <p:cNvSpPr txBox="1"/>
          <p:nvPr/>
        </p:nvSpPr>
        <p:spPr>
          <a:xfrm>
            <a:off x="6388860" y="559892"/>
            <a:ext cx="4889793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20000"/>
              </a:lnSpc>
            </a:pPr>
            <a:r>
              <a:rPr lang="zh-CN" altLang="en-US" sz="4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目录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CDAB999-60B9-4DD1-A96C-21CEA8EE61DE}"/>
              </a:ext>
            </a:extLst>
          </p:cNvPr>
          <p:cNvSpPr txBox="1"/>
          <p:nvPr/>
        </p:nvSpPr>
        <p:spPr>
          <a:xfrm>
            <a:off x="6199439" y="2639090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8.2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传染病预测问题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22206C7-6925-4150-9A27-00DA1484E75D}"/>
              </a:ext>
            </a:extLst>
          </p:cNvPr>
          <p:cNvSpPr txBox="1"/>
          <p:nvPr/>
        </p:nvSpPr>
        <p:spPr>
          <a:xfrm>
            <a:off x="6199439" y="1862388"/>
            <a:ext cx="6926899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8.1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常微分方程问题的数学模型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D0E24F-FF43-49DA-B2E1-73F465ACFF83}"/>
              </a:ext>
            </a:extLst>
          </p:cNvPr>
          <p:cNvSpPr txBox="1"/>
          <p:nvPr/>
        </p:nvSpPr>
        <p:spPr>
          <a:xfrm>
            <a:off x="6211425" y="3271827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8.3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常微分方程的求解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E3528-C4BF-4CEE-95B1-7CCD0A6236DE}"/>
              </a:ext>
            </a:extLst>
          </p:cNvPr>
          <p:cNvSpPr txBox="1"/>
          <p:nvPr/>
        </p:nvSpPr>
        <p:spPr>
          <a:xfrm>
            <a:off x="6223411" y="3875191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8.4 </a:t>
            </a:r>
            <a:r>
              <a:rPr lang="zh-CN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常微分方程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建模实例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038C3A-6AA5-4273-BCC1-C7ED4B5F8C7F}"/>
              </a:ext>
            </a:extLst>
          </p:cNvPr>
          <p:cNvSpPr txBox="1"/>
          <p:nvPr/>
        </p:nvSpPr>
        <p:spPr>
          <a:xfrm>
            <a:off x="6215606" y="4504051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8.5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差分方程建模方法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307FC58-0146-41E3-99A5-45AF5A9E8079}"/>
              </a:ext>
            </a:extLst>
          </p:cNvPr>
          <p:cNvSpPr txBox="1"/>
          <p:nvPr/>
        </p:nvSpPr>
        <p:spPr>
          <a:xfrm>
            <a:off x="6223411" y="5095456"/>
            <a:ext cx="5565213" cy="632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  <a:sym typeface="+mn-ea"/>
              </a:rPr>
              <a:t>8.6 </a:t>
            </a:r>
            <a:r>
              <a:rPr lang="zh-CN" altLang="en-US" sz="3200" b="1" dirty="0">
                <a:solidFill>
                  <a:schemeClr val="bg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应用案例：最优捕鱼策略</a:t>
            </a:r>
            <a:endParaRPr lang="zh-CN" altLang="en-US" sz="3200" b="1" dirty="0">
              <a:solidFill>
                <a:schemeClr val="bg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4613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100"/>
                            </p:stCondLst>
                            <p:childTnLst>
                              <p:par>
                                <p:cTn id="2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7" grpId="0"/>
      <p:bldP spid="8" grpId="0"/>
      <p:bldP spid="12" grpId="0"/>
      <p:bldP spid="9" grpId="0"/>
      <p:bldP spid="10" grpId="0"/>
      <p:bldP spid="11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9029335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87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08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3430352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90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218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822249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2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126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066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94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20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60105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7205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021092"/>
              </p:ext>
            </p:extLst>
          </p:nvPr>
        </p:nvGraphicFramePr>
        <p:xfrm>
          <a:off x="541337" y="96058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99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96058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598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261438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902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98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22393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4318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8.2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传染病预测问题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951445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72287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20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9457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A569B00-DCEF-4A98-B745-7192C776C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988042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865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06546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3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指数传播模型</a:t>
            </a:r>
          </a:p>
        </p:txBody>
      </p:sp>
    </p:spTree>
    <p:extLst>
      <p:ext uri="{BB962C8B-B14F-4D97-AF65-F5344CB8AC3E}">
        <p14:creationId xmlns:p14="http://schemas.microsoft.com/office/powerpoint/2010/main" val="2909322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40026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6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9611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230602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06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957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3871658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168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2.SI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82175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213417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9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5119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630771"/>
              </p:ext>
            </p:extLst>
          </p:nvPr>
        </p:nvGraphicFramePr>
        <p:xfrm>
          <a:off x="711200" y="1049338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11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9781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3305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3786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50579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51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28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702812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1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3200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469126"/>
              </p:ext>
            </p:extLst>
          </p:nvPr>
        </p:nvGraphicFramePr>
        <p:xfrm>
          <a:off x="659563" y="894080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12" name="Document" r:id="rId3" imgW="11106616" imgH="5872087" progId="Word.Document.12">
                  <p:embed/>
                </p:oleObj>
              </mc:Choice>
              <mc:Fallback>
                <p:oleObj name="Document" r:id="rId3" imgW="11106616" imgH="587208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9563" y="894080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1231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740221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60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965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3737182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0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99425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6730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23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661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1386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5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7642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805500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2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3.SIS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160099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127178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8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9448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7770789"/>
              </p:ext>
            </p:extLst>
          </p:nvPr>
        </p:nvGraphicFramePr>
        <p:xfrm>
          <a:off x="542131" y="676275"/>
          <a:ext cx="11107738" cy="618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07" name="Document" r:id="rId3" imgW="11106616" imgH="6200877" progId="Word.Document.12">
                  <p:embed/>
                </p:oleObj>
              </mc:Choice>
              <mc:Fallback>
                <p:oleObj name="Document" r:id="rId3" imgW="11106616" imgH="620087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676275"/>
                        <a:ext cx="11107738" cy="6181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217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071369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3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4665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30472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5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4209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410013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EFC6D4F-5595-4931-8422-A4F9A1D1B58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4.SIR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38663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82244"/>
              </p:ext>
            </p:extLst>
          </p:nvPr>
        </p:nvGraphicFramePr>
        <p:xfrm>
          <a:off x="542131" y="1082589"/>
          <a:ext cx="11107738" cy="547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7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1082589"/>
                        <a:ext cx="11107738" cy="547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1554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177037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6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5883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933432"/>
              </p:ext>
            </p:extLst>
          </p:nvPr>
        </p:nvGraphicFramePr>
        <p:xfrm>
          <a:off x="711200" y="1049338"/>
          <a:ext cx="11107738" cy="553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02" name="Document" r:id="rId3" imgW="11106616" imgH="5545820" progId="Word.Document.12">
                  <p:embed/>
                </p:oleObj>
              </mc:Choice>
              <mc:Fallback>
                <p:oleObj name="Document" r:id="rId3" imgW="11106616" imgH="554582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1049338"/>
                        <a:ext cx="11107738" cy="5537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094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74402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75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6742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8.3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常微分方程的求解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528221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909915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52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0726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8.3.1  </a:t>
            </a:r>
            <a:r>
              <a:rPr lang="zh-CN" altLang="zh-CN" dirty="0"/>
              <a:t>常微分方程的符号解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3897059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226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773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ex8_3.py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eq=y(x).diff(x)+2*y(x)-2*x**2-2*x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={y(0):1})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sp.simplify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(s); print(s)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3024837"/>
              </p:ext>
            </p:extLst>
          </p:nvPr>
        </p:nvGraphicFramePr>
        <p:xfrm>
          <a:off x="665956" y="4123531"/>
          <a:ext cx="11107737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54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56" y="4123531"/>
                        <a:ext cx="11107737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527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47213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5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0C44DAEF-5245-4AC4-9A25-81BE9F414B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359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ex8_4.py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eq=y(x).diff(x,2)-2*y(x).diff(x)+y(x)-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con={y(0): 1, y(x).diff(x).subs(x,0): -1}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s=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sp.dsolve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(eq, </a:t>
            </a:r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ics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=con); print(s)</a:t>
            </a:r>
            <a:endParaRPr lang="zh-CN" altLang="en-US" sz="2200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054946"/>
              </p:ext>
            </p:extLst>
          </p:nvPr>
        </p:nvGraphicFramePr>
        <p:xfrm>
          <a:off x="665956" y="4123531"/>
          <a:ext cx="11107738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69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1CA3339-162B-4E3A-8D77-C17344286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5956" y="4123531"/>
                        <a:ext cx="11107738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688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89886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9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32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B87A2F-4129-4DC1-9423-83B3EE71D8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3076" y="705643"/>
            <a:ext cx="11236325" cy="5446713"/>
          </a:xfrm>
        </p:spPr>
        <p:txBody>
          <a:bodyPr/>
          <a:lstStyle/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ex8_5.py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('t'); y=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(-t)*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sp.cos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eq=y(t).diff(t,4)+10*y(t).diff(t,3)+35*y(t).diff(t,2)+\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50*y(t).diff(t)+24*y(t)-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(t,2)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con={y(0):0, y(t).diff(t).subs(t,0):-1,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y(t).diff(t,2).subs(t,0):1, y(t).diff(t,3).subs(t,0):1}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=con); 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sp.expand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3048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print(s); print('------'); print(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s.args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81CA3339-162B-4E3A-8D77-C17344286A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494344"/>
              </p:ext>
            </p:extLst>
          </p:nvPr>
        </p:nvGraphicFramePr>
        <p:xfrm>
          <a:off x="609600" y="5418138"/>
          <a:ext cx="11107738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617" name="Document" r:id="rId3" imgW="11106616" imgH="5500755" progId="Word.Document.12">
                  <p:embed/>
                </p:oleObj>
              </mc:Choice>
              <mc:Fallback>
                <p:oleObj name="Document" r:id="rId3" imgW="11106616" imgH="5500755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81CA3339-162B-4E3A-8D77-C17344286A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5418138"/>
                        <a:ext cx="11107738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70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0545939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58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464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9739741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564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059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6656DF9-8FCC-4DFF-AC4F-2B8AAC116D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ex8_6.py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('x1:4',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cls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个符号函数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([x1(t), x2(t), x3(t)])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列向量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sp.Matrix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([[3,-1,1],[2,0,-1],[1,-1,2]])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x.diff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A@x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={x1(0):1, x2(0):1, x3(0):1})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print(s)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6957439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074394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66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155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2644" y="864890"/>
            <a:ext cx="11266487" cy="625475"/>
          </a:xfrm>
        </p:spPr>
        <p:txBody>
          <a:bodyPr/>
          <a:lstStyle/>
          <a:p>
            <a:r>
              <a:rPr lang="en-US" altLang="zh-CN" dirty="0"/>
              <a:t>8.3.2  </a:t>
            </a:r>
            <a:r>
              <a:rPr lang="zh-CN" altLang="zh-CN" dirty="0"/>
              <a:t>常微分方程的</a:t>
            </a:r>
            <a:r>
              <a:rPr lang="zh-CN" altLang="en-US" dirty="0"/>
              <a:t>数值</a:t>
            </a:r>
            <a:r>
              <a:rPr lang="zh-CN" altLang="zh-CN" dirty="0"/>
              <a:t>解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3353317"/>
              </p:ext>
            </p:extLst>
          </p:nvPr>
        </p:nvGraphicFramePr>
        <p:xfrm>
          <a:off x="370594" y="1310627"/>
          <a:ext cx="11158537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74" name="Document" r:id="rId3" imgW="11157352" imgH="5650009" progId="Word.Document.12">
                  <p:embed/>
                </p:oleObj>
              </mc:Choice>
              <mc:Fallback>
                <p:oleObj name="Document" r:id="rId3" imgW="11157352" imgH="5650009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0594" y="1310627"/>
                        <a:ext cx="11158537" cy="563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20828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702098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68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768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FF15222-9EEC-481B-95E7-7AD8CDE00A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944071"/>
            <a:ext cx="11236325" cy="5446713"/>
          </a:xfrm>
        </p:spPr>
        <p:txBody>
          <a:bodyPr/>
          <a:lstStyle/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ex8_7.py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y, x: -2*y+2*x**2+2*x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自变量参数在函数参数最后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xx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(0,3,31)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1, xx)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print('x={}\n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对应的数值解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y={}'.format(xx,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s.flatten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(xx, s,'*')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eq=y(x).diff(x)+2*y(x)-2*x**2-2*x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s2=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eq,ics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={y(0):1})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sp.lambdify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(x,s2.args[1],'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符号函数转匿名函数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(xx,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(xx))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09666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68825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2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415968B-DA28-4966-8625-F4BCC72874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228996"/>
              </p:ext>
            </p:extLst>
          </p:nvPr>
        </p:nvGraphicFramePr>
        <p:xfrm>
          <a:off x="709439" y="1844501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721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9" y="1844501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440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32283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737" name="Document" r:id="rId3" imgW="11106616" imgH="5677408" progId="Word.Document.12">
                  <p:embed/>
                </p:oleObj>
              </mc:Choice>
              <mc:Fallback>
                <p:oleObj name="Document" r:id="rId3" imgW="11106616" imgH="5677408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928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361431-DDFD-4922-8770-6DB6C181F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ex8_8.py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y,x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[y[1],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(1+y[1]**2)/5/(1-x)]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np.arange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(0, 1, 0.00001)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y0 =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yx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[0,0], x0)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(x0, y0[:,0]); </a:t>
            </a:r>
            <a:r>
              <a:rPr lang="en-US" altLang="zh-CN" sz="24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plt.show</a:t>
            </a:r>
            <a:r>
              <a:rPr lang="en-US" altLang="zh-CN" sz="24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340475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24680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298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9987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40D04D2-9CBD-483E-BF9F-1226D85222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91616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612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D40D04D2-9CBD-483E-BF9F-1226D85222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904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7718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6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0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75220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85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1141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C4E420-B656-49DF-8383-38E13106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894195"/>
            <a:ext cx="11236325" cy="5446713"/>
          </a:xfrm>
        </p:spPr>
        <p:txBody>
          <a:bodyPr/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ex8_9.py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np.random.seed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(2)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为了进行一致性比较，每次运行取相同随机数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sigma=10; rho=28; beta=8/3;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g=lambda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f,t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[sigma*(f[1]-f[0]), rho*f[0]-f[1]-f[0]*f[2],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f[0]*f[1]-beta*f[2]]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定义微分方程组的右端项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s01=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np.random.rand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(3)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初始值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t0=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(0,50,5000)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16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1C4E420-B656-49DF-8383-38E1310646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7837" y="894195"/>
            <a:ext cx="11236325" cy="5446713"/>
          </a:xfrm>
        </p:spPr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(g,s01,t0) 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求数值解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plt.subplots_adjust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wspace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=0.6)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ax=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(121, projection='3d')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(s1[:,0],s1[:,1],s1[:,2],'r')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画轨线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('$y$');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ax.set_zlabel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('$z$')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s02=s01+0.000001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(g,s02,t0)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初值变化后，再求数值解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plt.subplot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(122)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(t0,s1[:,0]-s2[:,0],'.-')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x(t)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的差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ct val="120000"/>
              </a:lnSpc>
            </a:pP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('$x_1(t)-x_2(t)$',rotation=90)</a:t>
            </a:r>
            <a:endParaRPr lang="zh-CN" altLang="zh-CN" sz="2200" kern="100" dirty="0">
              <a:effectLst/>
              <a:latin typeface="Calibri" panose="020F050202020403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84103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963917"/>
              </p:ext>
            </p:extLst>
          </p:nvPr>
        </p:nvGraphicFramePr>
        <p:xfrm>
          <a:off x="661324" y="883083"/>
          <a:ext cx="11107738" cy="567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09" name="Document" r:id="rId3" imgW="11106616" imgH="6081907" progId="Word.Document.12">
                  <p:embed/>
                </p:oleObj>
              </mc:Choice>
              <mc:Fallback>
                <p:oleObj name="Document" r:id="rId3" imgW="11106616" imgH="6081907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1324" y="883083"/>
                        <a:ext cx="11107738" cy="5673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5078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49362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833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61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6978123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85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845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473233"/>
              </p:ext>
            </p:extLst>
          </p:nvPr>
        </p:nvGraphicFramePr>
        <p:xfrm>
          <a:off x="711200" y="766706"/>
          <a:ext cx="11107738" cy="665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81" name="Document" r:id="rId3" imgW="11106616" imgH="6670630" progId="Word.Document.12">
                  <p:embed/>
                </p:oleObj>
              </mc:Choice>
              <mc:Fallback>
                <p:oleObj name="Document" r:id="rId3" imgW="11106616" imgH="6670630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200" y="766706"/>
                        <a:ext cx="11107738" cy="665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23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3505114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05" name="Document" r:id="rId3" imgW="11106616" imgH="5652893" progId="Word.Document.12">
                  <p:embed/>
                </p:oleObj>
              </mc:Choice>
              <mc:Fallback>
                <p:oleObj name="Document" r:id="rId3" imgW="11106616" imgH="5652893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3699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952830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29" name="Document" r:id="rId3" imgW="11106616" imgH="5644601" progId="Word.Document.12">
                  <p:embed/>
                </p:oleObj>
              </mc:Choice>
              <mc:Fallback>
                <p:oleObj name="Document" r:id="rId3" imgW="11106616" imgH="5644601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4580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8.1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4208090" y="4645628"/>
            <a:ext cx="3899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常微分方程问题的数学模型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23049674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03FCF-0E71-441D-A49F-1D62780F5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910821"/>
            <a:ext cx="11236325" cy="5446713"/>
          </a:xfrm>
        </p:spPr>
        <p:txBody>
          <a:bodyPr/>
          <a:lstStyle/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ex8_10.py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lambda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f,t,w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[w/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(t)-f[0])**2+(20+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(t)-f[1])**2)*(10+20*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(t)-f[0]),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w/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((10+20*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(t)-f[0])**2+(20+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(t)-f[1])**2)*(20+15*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(t)-f[1])]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d= lambda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xy,t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np.sqrt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((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[:,0]-10-20*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np.cos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(t))**2+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(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xy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[:,1]-20-15*</a:t>
            </a:r>
            <a:r>
              <a:rPr lang="en-US" altLang="zh-CN" sz="22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np.sin</a:t>
            </a:r>
            <a:r>
              <a:rPr lang="en-US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(t))**2)  #</a:t>
            </a:r>
            <a:r>
              <a:rPr lang="zh-CN" altLang="zh-CN" sz="22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计算距离函数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28109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F503FCF-0E71-441D-A49F-1D62780F56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1663" y="910821"/>
            <a:ext cx="11236325" cy="5446713"/>
          </a:xfrm>
        </p:spPr>
        <p:txBody>
          <a:bodyPr/>
          <a:lstStyle/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font',size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=16);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t1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3.4068, 100)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终值时间是一点一点凑出来的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s1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 [0,0], t1,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=(20,))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d1 = d(s1, t1)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计算两者之间的距离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(t1, d1);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plt.ylabel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('$d$', rotation=0)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plt.figure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(); t2=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(0,50,501)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s2 =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 [0,0], t2,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args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=(5,))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d2 = d(s2, t2)  #</a:t>
            </a:r>
            <a:r>
              <a:rPr lang="zh-CN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计算两者之间的距离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(t2, d2);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('$t$')</a:t>
            </a:r>
            <a:endParaRPr lang="zh-CN" altLang="zh-CN" sz="24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plt.ylabel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('$d$', rotation=0); </a:t>
            </a:r>
            <a:r>
              <a:rPr lang="en-US" altLang="zh-CN" sz="2400" b="1" kern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400" b="1" kern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030469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0657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0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95774BE-E62C-4A1D-A4CC-0869B178DF5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1282010"/>
              </p:ext>
            </p:extLst>
          </p:nvPr>
        </p:nvGraphicFramePr>
        <p:xfrm>
          <a:off x="709438" y="242639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961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242639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74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68F673-E8E0-47C0-9DA1-F4A70A4D4D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ex8_11.py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sympy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df = lambda f, x: [f[1], 2*f[1]-f[0]+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(x)]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(0,1,51); s1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(df,[1,-1],x1)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(0,-1,51); s2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(df,[1,-1],x2)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6907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868F673-E8E0-47C0-9DA1-F4A70A4D4D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family='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SimHei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('axes',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unicode_minus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=False)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('font', size=16)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(x2,s2[:,0],'P-',x1,s1[:,0],'^-')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sp.var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('x'); y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sp.Function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('y')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eq = y(x).diff(x,2)-2*y(x).diff(x)+y(x)-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sp.exp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con = {y(0):1,y(x).diff(x).subs(x,0):-1}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sp.dsolve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(eq,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ics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=con)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sp.lambdify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s.args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[1], '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')  #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转换成匿名函数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x3 =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(-1,1,101);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(x3, </a:t>
            </a:r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sx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(x3), 'k-')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2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plt.legend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(['[-1,0]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上数值解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','[0,1]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上数值解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','</a:t>
            </a:r>
            <a:r>
              <a:rPr lang="zh-CN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符号解</a:t>
            </a:r>
            <a:r>
              <a:rPr lang="en-US" altLang="zh-CN" sz="22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'])</a:t>
            </a:r>
            <a:endParaRPr lang="zh-CN" altLang="zh-CN" sz="2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2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22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996529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8165361"/>
              </p:ext>
            </p:extLst>
          </p:nvPr>
        </p:nvGraphicFramePr>
        <p:xfrm>
          <a:off x="709439" y="99383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77" name="Document" r:id="rId3" imgW="11106616" imgH="5710936" progId="Word.Document.12">
                  <p:embed/>
                </p:oleObj>
              </mc:Choice>
              <mc:Fallback>
                <p:oleObj name="Document" r:id="rId3" imgW="11106616" imgH="5710936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99383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23988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7830477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001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5916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269321"/>
              </p:ext>
            </p:extLst>
          </p:nvPr>
        </p:nvGraphicFramePr>
        <p:xfrm>
          <a:off x="542131" y="833206"/>
          <a:ext cx="11107738" cy="6469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025" name="Document" r:id="rId3" imgW="11106616" imgH="6484964" progId="Word.Document.12">
                  <p:embed/>
                </p:oleObj>
              </mc:Choice>
              <mc:Fallback>
                <p:oleObj name="Document" r:id="rId3" imgW="11106616" imgH="648496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2131" y="833206"/>
                        <a:ext cx="11107738" cy="6469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95623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27C722F-931E-43F0-8FCA-7F85E85137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#</a:t>
            </a:r>
            <a:r>
              <a:rPr lang="zh-CN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程序文件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ex8_12.py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from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scipy.integrate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numpy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np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import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pylab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as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 = 1/82.45;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 1-mu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dz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= lambda z, t: [z[1], 2*z[3]+z[0]-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*(z[0]+mu)/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((z[0]+mu)**2+z[2]**2)**(3/2)-mu*(z[0]-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((z[0]+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)**2+z[2]**2)**(3/2), z[3],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-2*z[1]+z[2]-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*z[2]/((z[0]+mu)**2+z[2]**2)**(3/2)-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mu*z[2]/((z[0]+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lamda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)**2+z[2]**2)**(3/2)]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t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np.linspace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(0, 100, 1001);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 =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odeint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dz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, [1.2, 0, 0, -1.0494], t)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plt.rc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('text',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usetex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=True)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plt.plot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(s[:,0], s[:,2]); </a:t>
            </a:r>
            <a:r>
              <a:rPr lang="en-US" altLang="zh-CN" sz="1800" b="1" kern="100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plt.xlabel</a:t>
            </a:r>
            <a:r>
              <a:rPr lang="en-US" altLang="zh-CN" sz="1800" b="1" kern="100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('$x$')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plt.ylabel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('$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y$',rotation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=0); </a:t>
            </a:r>
            <a:r>
              <a:rPr lang="en-US" altLang="zh-CN" sz="1800" b="1" dirty="0" err="1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plt.show</a:t>
            </a:r>
            <a:r>
              <a:rPr lang="en-US" altLang="zh-CN" sz="1800" b="1" dirty="0">
                <a:effectLst/>
                <a:latin typeface="Times New Roman" panose="02020603050405020304" pitchFamily="18" charset="0"/>
                <a:ea typeface="华文中宋" panose="02010600040101010101" pitchFamily="2" charset="-122"/>
              </a:rPr>
              <a:t>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6582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893885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3049" name="Document" r:id="rId3" imgW="11106616" imgH="5575742" progId="Word.Document.12">
                  <p:embed/>
                </p:oleObj>
              </mc:Choice>
              <mc:Fallback>
                <p:oleObj name="Document" r:id="rId3" imgW="11106616" imgH="557574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548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C44DAEF-5245-4AC4-9A25-81BE9F414B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555496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14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3DDC69A-BBDC-4DB1-B73E-F2ADF51132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225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B69EAA9C-9B3D-432B-98C9-EBC9A382CCAB}"/>
              </a:ext>
            </a:extLst>
          </p:cNvPr>
          <p:cNvGrpSpPr/>
          <p:nvPr/>
        </p:nvGrpSpPr>
        <p:grpSpPr>
          <a:xfrm>
            <a:off x="5447752" y="2767268"/>
            <a:ext cx="1420314" cy="1420314"/>
            <a:chOff x="5447752" y="2767268"/>
            <a:chExt cx="1420314" cy="1420314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FFAC3BD7-040D-470C-BAD9-C6C78BD6FCD6}"/>
                </a:ext>
              </a:extLst>
            </p:cNvPr>
            <p:cNvSpPr/>
            <p:nvPr/>
          </p:nvSpPr>
          <p:spPr>
            <a:xfrm>
              <a:off x="5447752" y="2767268"/>
              <a:ext cx="1420314" cy="1420314"/>
            </a:xfrm>
            <a:prstGeom prst="ellipse">
              <a:avLst/>
            </a:prstGeom>
            <a:solidFill>
              <a:srgbClr val="004CBC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C51C7B3C-7A29-43AA-8B6E-D92C8CA3168F}"/>
                </a:ext>
              </a:extLst>
            </p:cNvPr>
            <p:cNvSpPr txBox="1"/>
            <p:nvPr/>
          </p:nvSpPr>
          <p:spPr>
            <a:xfrm>
              <a:off x="5565149" y="3123482"/>
              <a:ext cx="11855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bg1"/>
                  </a:solidFill>
                  <a:latin typeface=""/>
                  <a:ea typeface="思源黑体旧字形 Normal" panose="020B0400000000000000" pitchFamily="34" charset="-128"/>
                  <a:sym typeface=""/>
                </a:rPr>
                <a:t>8.4</a:t>
              </a:r>
              <a:endParaRPr lang="zh-CN" altLang="en-US" sz="4000" b="1" dirty="0">
                <a:solidFill>
                  <a:schemeClr val="bg1"/>
                </a:solidFill>
                <a:latin typeface=""/>
                <a:ea typeface="思源黑体旧字形 Normal" panose="020B0400000000000000" pitchFamily="34" charset="-128"/>
                <a:sym typeface="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5E63E8EF-96FE-40A9-8631-546E6619292C}"/>
              </a:ext>
            </a:extLst>
          </p:cNvPr>
          <p:cNvSpPr txBox="1"/>
          <p:nvPr/>
        </p:nvSpPr>
        <p:spPr>
          <a:xfrm>
            <a:off x="3788935" y="4617348"/>
            <a:ext cx="47379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常微分方程建模实例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0189024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8.4.1  Malthus</a:t>
            </a:r>
            <a:r>
              <a:rPr lang="zh-CN" altLang="zh-CN" dirty="0"/>
              <a:t>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114180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322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743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096439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4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359375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4765337"/>
              </p:ext>
            </p:extLst>
          </p:nvPr>
        </p:nvGraphicFramePr>
        <p:xfrm>
          <a:off x="541337" y="1518343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072" name="Document" r:id="rId3" imgW="11106616" imgH="5492824" progId="Word.Document.12">
                  <p:embed/>
                </p:oleObj>
              </mc:Choice>
              <mc:Fallback>
                <p:oleObj name="Document" r:id="rId3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518343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建模与求解</a:t>
            </a:r>
          </a:p>
        </p:txBody>
      </p:sp>
    </p:spTree>
    <p:extLst>
      <p:ext uri="{BB962C8B-B14F-4D97-AF65-F5344CB8AC3E}">
        <p14:creationId xmlns:p14="http://schemas.microsoft.com/office/powerpoint/2010/main" val="2270755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938250"/>
              </p:ext>
            </p:extLst>
          </p:nvPr>
        </p:nvGraphicFramePr>
        <p:xfrm>
          <a:off x="541338" y="1524000"/>
          <a:ext cx="11109325" cy="548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5096" name="Document" r:id="rId3" imgW="11106616" imgH="5500755" progId="Word.Document.12">
                  <p:embed/>
                </p:oleObj>
              </mc:Choice>
              <mc:Fallback>
                <p:oleObj name="Document" r:id="rId3" imgW="11106616" imgH="5500755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8" y="1524000"/>
                        <a:ext cx="11109325" cy="5486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D4F5105-30FB-46F0-84F2-C2EF02575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模型评价</a:t>
            </a:r>
          </a:p>
        </p:txBody>
      </p:sp>
    </p:spTree>
    <p:extLst>
      <p:ext uri="{BB962C8B-B14F-4D97-AF65-F5344CB8AC3E}">
        <p14:creationId xmlns:p14="http://schemas.microsoft.com/office/powerpoint/2010/main" val="2591510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79740"/>
              </p:ext>
            </p:extLst>
          </p:nvPr>
        </p:nvGraphicFramePr>
        <p:xfrm>
          <a:off x="709439" y="1043709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26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09439" y="1043709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B245AA63-DBD9-4557-A501-29DCE641C81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4768048"/>
              </p:ext>
            </p:extLst>
          </p:nvPr>
        </p:nvGraphicFramePr>
        <p:xfrm>
          <a:off x="709438" y="294178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6127" name="Document" r:id="rId5" imgW="11106616" imgH="5492824" progId="Word.Document.12">
                  <p:embed/>
                </p:oleObj>
              </mc:Choice>
              <mc:Fallback>
                <p:oleObj name="Document" r:id="rId5" imgW="11106616" imgH="5492824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9438" y="294178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2263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09D8DA-3BB6-4DEB-9717-F9D1454C40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8.4.2  Logistic</a:t>
            </a:r>
            <a:r>
              <a:rPr lang="zh-CN" altLang="zh-CN" dirty="0"/>
              <a:t>模型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074ED04D-869C-40C4-8BBB-47443E6FB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901303"/>
              </p:ext>
            </p:extLst>
          </p:nvPr>
        </p:nvGraphicFramePr>
        <p:xfrm>
          <a:off x="642938" y="1625600"/>
          <a:ext cx="11160125" cy="4691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70" name="Document" r:id="rId3" imgW="11157352" imgH="4704014" progId="Word.Document.12">
                  <p:embed/>
                </p:oleObj>
              </mc:Choice>
              <mc:Fallback>
                <p:oleObj name="Document" r:id="rId3" imgW="11157352" imgH="4704014" progId="Word.Document.12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074ED04D-869C-40C4-8BBB-47443E6FB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42938" y="1625600"/>
                        <a:ext cx="11160125" cy="46910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4058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694441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94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模型假设</a:t>
            </a:r>
          </a:p>
        </p:txBody>
      </p:sp>
    </p:spTree>
    <p:extLst>
      <p:ext uri="{BB962C8B-B14F-4D97-AF65-F5344CB8AC3E}">
        <p14:creationId xmlns:p14="http://schemas.microsoft.com/office/powerpoint/2010/main" val="287421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266259"/>
              </p:ext>
            </p:extLst>
          </p:nvPr>
        </p:nvGraphicFramePr>
        <p:xfrm>
          <a:off x="541337" y="1389062"/>
          <a:ext cx="11109325" cy="546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49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7" y="1389062"/>
                        <a:ext cx="11109325" cy="5468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建模与求解</a:t>
            </a:r>
          </a:p>
        </p:txBody>
      </p:sp>
    </p:spTree>
    <p:extLst>
      <p:ext uri="{BB962C8B-B14F-4D97-AF65-F5344CB8AC3E}">
        <p14:creationId xmlns:p14="http://schemas.microsoft.com/office/powerpoint/2010/main" val="162005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A7DF435-8052-4C43-BA00-254D7CFC46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7339961"/>
              </p:ext>
            </p:extLst>
          </p:nvPr>
        </p:nvGraphicFramePr>
        <p:xfrm>
          <a:off x="541338" y="1389063"/>
          <a:ext cx="11109325" cy="546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897" name="Document" r:id="rId3" imgW="11106616" imgH="5484892" progId="Word.Document.12">
                  <p:embed/>
                </p:oleObj>
              </mc:Choice>
              <mc:Fallback>
                <p:oleObj name="Document" r:id="rId3" imgW="11106616" imgH="5484892" progId="Word.Document.12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A7DF435-8052-4C43-BA00-254D7CFC46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41338" y="1389063"/>
                        <a:ext cx="11109325" cy="546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6EBD67F-090A-42C2-943F-710C459A856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模型检验</a:t>
            </a:r>
          </a:p>
        </p:txBody>
      </p:sp>
    </p:spTree>
    <p:extLst>
      <p:ext uri="{BB962C8B-B14F-4D97-AF65-F5344CB8AC3E}">
        <p14:creationId xmlns:p14="http://schemas.microsoft.com/office/powerpoint/2010/main" val="3690686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3775</Words>
  <Application>Microsoft Office PowerPoint</Application>
  <PresentationFormat>宽屏</PresentationFormat>
  <Paragraphs>321</Paragraphs>
  <Slides>190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190</vt:i4>
      </vt:variant>
    </vt:vector>
  </HeadingPairs>
  <TitlesOfParts>
    <vt:vector size="198" baseType="lpstr">
      <vt:lpstr>等线</vt:lpstr>
      <vt:lpstr>微软雅黑</vt:lpstr>
      <vt:lpstr>Arial</vt:lpstr>
      <vt:lpstr>Calibri</vt:lpstr>
      <vt:lpstr>Times New Roman</vt:lpstr>
      <vt:lpstr>Office 主题</vt:lpstr>
      <vt:lpstr>Microsoft Word 文档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</dc:creator>
  <cp:lastModifiedBy>gav</cp:lastModifiedBy>
  <cp:revision>79</cp:revision>
  <dcterms:created xsi:type="dcterms:W3CDTF">2020-12-25T07:26:00Z</dcterms:created>
  <dcterms:modified xsi:type="dcterms:W3CDTF">2022-01-19T07:30:39Z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